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P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3E1633E-B131-4608-9467-74E60A4384D2}" type="datetimeFigureOut">
              <a:rPr lang="es-PE" smtClean="0"/>
              <a:pPr/>
              <a:t>11/06/2011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PE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E88514-FB51-43BD-A08D-7873220FCE8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yofibril" TargetMode="External"/><Relationship Id="rId2" Type="http://schemas.openxmlformats.org/officeDocument/2006/relationships/hyperlink" Target="http://www.astrographics.com/GalleryPrintsIndex/GP2074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975104"/>
          </a:xfrm>
        </p:spPr>
        <p:txBody>
          <a:bodyPr>
            <a:normAutofit fontScale="90000"/>
          </a:bodyPr>
          <a:lstStyle/>
          <a:p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Heart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Muscle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Cell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(</a:t>
            </a:r>
            <a:r>
              <a:rPr lang="es-PE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Cardiac</a:t>
            </a:r>
            <a:r>
              <a:rPr lang="es-PE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PE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striated</a:t>
            </a:r>
            <a:r>
              <a:rPr lang="es-PE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PE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muscle</a:t>
            </a:r>
            <a:r>
              <a:rPr lang="es-PE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</a:t>
            </a:r>
            <a:r>
              <a:rPr lang="es-PE" dirty="0" smtClean="0"/>
              <a:t/>
            </a:r>
            <a:br>
              <a:rPr lang="es-PE" dirty="0" smtClean="0"/>
            </a:b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>
                <a:latin typeface="Century Gothic" pitchFamily="34" charset="0"/>
              </a:rPr>
              <a:t>Juan Andrés Díaz</a:t>
            </a:r>
          </a:p>
          <a:p>
            <a:r>
              <a:rPr lang="es-ES" dirty="0" smtClean="0">
                <a:latin typeface="Century Gothic" pitchFamily="34" charset="0"/>
              </a:rPr>
              <a:t>Luciana Gonzales del Valle</a:t>
            </a:r>
          </a:p>
          <a:p>
            <a:r>
              <a:rPr lang="es-ES" dirty="0" err="1" smtClean="0">
                <a:latin typeface="Century Gothic" pitchFamily="34" charset="0"/>
              </a:rPr>
              <a:t>Brunella</a:t>
            </a:r>
            <a:r>
              <a:rPr lang="es-ES" dirty="0" smtClean="0">
                <a:latin typeface="Century Gothic" pitchFamily="34" charset="0"/>
              </a:rPr>
              <a:t> </a:t>
            </a:r>
            <a:r>
              <a:rPr lang="es-ES" dirty="0" err="1" smtClean="0">
                <a:latin typeface="Century Gothic" pitchFamily="34" charset="0"/>
              </a:rPr>
              <a:t>Limonchi</a:t>
            </a:r>
            <a:endParaRPr lang="es-ES" dirty="0" smtClean="0">
              <a:latin typeface="Century Gothic" pitchFamily="34" charset="0"/>
            </a:endParaRPr>
          </a:p>
          <a:p>
            <a:r>
              <a:rPr lang="es-ES" dirty="0" smtClean="0">
                <a:latin typeface="Century Gothic" pitchFamily="34" charset="0"/>
              </a:rPr>
              <a:t>9</a:t>
            </a:r>
            <a:r>
              <a:rPr lang="es-PE" dirty="0" smtClean="0">
                <a:latin typeface="Century Gothic" pitchFamily="34" charset="0"/>
              </a:rPr>
              <a:t>A</a:t>
            </a:r>
          </a:p>
          <a:p>
            <a:r>
              <a:rPr lang="es-ES" dirty="0" err="1" smtClean="0">
                <a:latin typeface="Century Gothic" pitchFamily="34" charset="0"/>
              </a:rPr>
              <a:t>Teacher</a:t>
            </a:r>
            <a:r>
              <a:rPr lang="es-ES" dirty="0" smtClean="0">
                <a:latin typeface="Century Gothic" pitchFamily="34" charset="0"/>
              </a:rPr>
              <a:t>: Gerardo </a:t>
            </a:r>
            <a:r>
              <a:rPr lang="es-ES" dirty="0" err="1" smtClean="0">
                <a:latin typeface="Century Gothic" pitchFamily="34" charset="0"/>
              </a:rPr>
              <a:t>Lazaro</a:t>
            </a:r>
            <a:endParaRPr lang="es-ES" dirty="0" smtClean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133276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err="1" smtClean="0"/>
              <a:t>Part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heart</a:t>
            </a:r>
            <a:r>
              <a:rPr lang="es-ES" dirty="0" smtClean="0"/>
              <a:t> </a:t>
            </a:r>
            <a:r>
              <a:rPr lang="es-ES" dirty="0" err="1" smtClean="0"/>
              <a:t>muscle</a:t>
            </a:r>
            <a:r>
              <a:rPr lang="es-ES" dirty="0" smtClean="0"/>
              <a:t> </a:t>
            </a:r>
            <a:r>
              <a:rPr lang="es-ES" dirty="0" err="1" smtClean="0"/>
              <a:t>cell</a:t>
            </a:r>
            <a:endParaRPr lang="es-PE" dirty="0"/>
          </a:p>
        </p:txBody>
      </p:sp>
      <p:pic>
        <p:nvPicPr>
          <p:cNvPr id="7170" name="Picture 2" descr="http://www.phschool.com/science/biology_place/biocoach/images/cardio1/Cond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776864" cy="504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What</a:t>
            </a:r>
            <a:r>
              <a:rPr lang="es-ES" dirty="0" smtClean="0"/>
              <a:t> are </a:t>
            </a:r>
            <a:r>
              <a:rPr lang="es-ES" dirty="0" err="1" smtClean="0"/>
              <a:t>inside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cell</a:t>
            </a:r>
            <a:r>
              <a:rPr lang="es-ES" dirty="0" smtClean="0"/>
              <a:t>?</a:t>
            </a:r>
            <a:endParaRPr lang="es-PE" dirty="0"/>
          </a:p>
        </p:txBody>
      </p:sp>
      <p:sp>
        <p:nvSpPr>
          <p:cNvPr id="5" name="4 Rectángulo"/>
          <p:cNvSpPr/>
          <p:nvPr/>
        </p:nvSpPr>
        <p:spPr>
          <a:xfrm>
            <a:off x="899592" y="1484784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FFC000"/>
                </a:solidFill>
                <a:latin typeface="Century Gothic" pitchFamily="34" charset="0"/>
              </a:rPr>
              <a:t>Cardiac muscle cells are rectangular shaped cells connected by regions called intercalated discs. The gap junctions, which are protein-lined tunnels, allow direct transmission from cell to cell, across the chambers of the heart, so that the cells contract in unison. The </a:t>
            </a:r>
            <a:r>
              <a:rPr lang="en-US" sz="2400" dirty="0" err="1" smtClean="0">
                <a:solidFill>
                  <a:srgbClr val="FFC000"/>
                </a:solidFill>
                <a:latin typeface="Century Gothic" pitchFamily="34" charset="0"/>
              </a:rPr>
              <a:t>desmosomes</a:t>
            </a:r>
            <a:r>
              <a:rPr lang="en-US" sz="2400" dirty="0" smtClean="0">
                <a:solidFill>
                  <a:srgbClr val="FFC000"/>
                </a:solidFill>
                <a:latin typeface="Century Gothic" pitchFamily="34" charset="0"/>
              </a:rPr>
              <a:t> hold the cardiac muscle cells together during contraction, induced by the sliding of the cardiac myofibrils. Sliding is regulated by the intracellular concentration of calcium ions released by the </a:t>
            </a:r>
            <a:r>
              <a:rPr lang="en-US" sz="2400" dirty="0" err="1" smtClean="0">
                <a:solidFill>
                  <a:srgbClr val="FFC000"/>
                </a:solidFill>
                <a:latin typeface="Century Gothic" pitchFamily="34" charset="0"/>
              </a:rPr>
              <a:t>sarcoplasmic</a:t>
            </a:r>
            <a:r>
              <a:rPr lang="en-US" sz="2400" dirty="0" smtClean="0">
                <a:solidFill>
                  <a:srgbClr val="FFC000"/>
                </a:solidFill>
                <a:latin typeface="Century Gothic" pitchFamily="34" charset="0"/>
              </a:rPr>
              <a:t> reticulum.</a:t>
            </a:r>
            <a:endParaRPr lang="en-US" sz="2400" dirty="0">
              <a:solidFill>
                <a:srgbClr val="FFC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Where</a:t>
            </a:r>
            <a:r>
              <a:rPr lang="es-ES" dirty="0" smtClean="0"/>
              <a:t> can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find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?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>Cardiac muscle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</a:rPr>
              <a:t> is a type of involuntary striated muscle found in the walls and histological foundation of the heart.</a:t>
            </a:r>
            <a:endParaRPr lang="es-PE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645024"/>
            <a:ext cx="3024336" cy="241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Why</a:t>
            </a:r>
            <a:r>
              <a:rPr lang="es-ES" dirty="0" smtClean="0"/>
              <a:t> are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Important</a:t>
            </a:r>
            <a:r>
              <a:rPr lang="es-ES" dirty="0" smtClean="0"/>
              <a:t>?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The heart cell muscles produces regular electrical impulses causing the muscle myofibrils to slide over one another and contract the cardiac muscle.</a:t>
            </a:r>
          </a:p>
          <a:p>
            <a:r>
              <a:rPr lang="en-US" dirty="0" smtClean="0">
                <a:latin typeface="Century Gothic" pitchFamily="34" charset="0"/>
              </a:rPr>
              <a:t>So the cells are helping the heart do their contractions, this is mainly called Cardiac </a:t>
            </a:r>
          </a:p>
          <a:p>
            <a:endParaRPr lang="es-P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Bibliography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>
                <a:latin typeface="Century Gothic" pitchFamily="34" charset="0"/>
                <a:hlinkClick r:id="rId2"/>
              </a:rPr>
              <a:t>http://www.astrographics.com/GalleryPrintsIndex/GP2074.html</a:t>
            </a:r>
            <a:endParaRPr lang="es-PE" dirty="0" smtClean="0">
              <a:latin typeface="Century Gothic" pitchFamily="34" charset="0"/>
            </a:endParaRPr>
          </a:p>
          <a:p>
            <a:r>
              <a:rPr lang="es-PE" dirty="0" smtClean="0">
                <a:latin typeface="Century Gothic" pitchFamily="34" charset="0"/>
                <a:hlinkClick r:id="rId3"/>
              </a:rPr>
              <a:t>http://en.wikipedia.org/wiki/Myofibril</a:t>
            </a:r>
            <a:endParaRPr lang="es-PE" dirty="0" smtClean="0">
              <a:latin typeface="Century Gothic" pitchFamily="34" charset="0"/>
            </a:endParaRPr>
          </a:p>
          <a:p>
            <a:r>
              <a:rPr lang="es-PE" dirty="0" smtClean="0">
                <a:latin typeface="Century Gothic" pitchFamily="34" charset="0"/>
              </a:rPr>
              <a:t>http://users.rcn.com/jkimball.ma.ultranet/BiologyPages/M/Muscles.html#CardiacMuscle</a:t>
            </a:r>
            <a:endParaRPr lang="es-PE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193</TotalTime>
  <Words>198</Words>
  <Application>Microsoft Office PowerPoint</Application>
  <PresentationFormat>Presentación en pantalla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Brío</vt:lpstr>
      <vt:lpstr>the Heart Muscle Cell (Cardiac striated muscle) </vt:lpstr>
      <vt:lpstr>Part of the heart muscle cell</vt:lpstr>
      <vt:lpstr>What are inside this cell?</vt:lpstr>
      <vt:lpstr>Where can you find it?</vt:lpstr>
      <vt:lpstr>Why are they Important?</vt:lpstr>
      <vt:lpstr>Bibliography</vt:lpstr>
    </vt:vector>
  </TitlesOfParts>
  <Company>Photos RuS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Heart Muscle Cell</dc:title>
  <dc:creator>Photos RuS</dc:creator>
  <cp:lastModifiedBy>glazaro</cp:lastModifiedBy>
  <cp:revision>22</cp:revision>
  <dcterms:created xsi:type="dcterms:W3CDTF">2011-06-03T00:42:03Z</dcterms:created>
  <dcterms:modified xsi:type="dcterms:W3CDTF">2011-06-11T13:17:37Z</dcterms:modified>
</cp:coreProperties>
</file>